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567" r:id="rId2"/>
    <p:sldId id="568" r:id="rId3"/>
    <p:sldId id="569" r:id="rId4"/>
    <p:sldId id="570" r:id="rId5"/>
    <p:sldId id="571" r:id="rId6"/>
    <p:sldId id="575" r:id="rId7"/>
    <p:sldId id="572" r:id="rId8"/>
    <p:sldId id="573" r:id="rId9"/>
    <p:sldId id="579" r:id="rId10"/>
    <p:sldId id="580" r:id="rId11"/>
    <p:sldId id="581" r:id="rId12"/>
    <p:sldId id="576" r:id="rId13"/>
    <p:sldId id="577" r:id="rId14"/>
    <p:sldId id="578" r:id="rId15"/>
    <p:sldId id="582" r:id="rId16"/>
    <p:sldId id="574" r:id="rId17"/>
    <p:sldId id="583" r:id="rId18"/>
    <p:sldId id="584" r:id="rId19"/>
    <p:sldId id="585" r:id="rId20"/>
    <p:sldId id="586" r:id="rId21"/>
    <p:sldId id="587" r:id="rId22"/>
    <p:sldId id="588" r:id="rId23"/>
    <p:sldId id="589" r:id="rId24"/>
    <p:sldId id="590" r:id="rId25"/>
    <p:sldId id="591" r:id="rId26"/>
    <p:sldId id="59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7"/>
    <p:restoredTop sz="84036"/>
  </p:normalViewPr>
  <p:slideViewPr>
    <p:cSldViewPr snapToGrid="0" snapToObjects="1">
      <p:cViewPr>
        <p:scale>
          <a:sx n="95" d="100"/>
          <a:sy n="95" d="100"/>
        </p:scale>
        <p:origin x="28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DD7B-2448-2541-AAB9-DBC91E31B327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3131-3C16-194D-BD5A-6951E85A0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5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43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59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13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0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86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43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56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77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6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7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93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1/2n makes this a quadratic</a:t>
            </a:r>
            <a:r>
              <a:rPr lang="en-US" baseline="0" dirty="0" smtClean="0"/>
              <a:t> cost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15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92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54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056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9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12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40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a volunteer</a:t>
            </a:r>
            <a:r>
              <a:rPr lang="en-US" baseline="0" dirty="0" smtClean="0"/>
              <a:t> to write out the example as we pick weights and a threshold.  Experiment with the last coffee weight as it relates to 6pm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4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55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3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23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57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36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Autofit/>
          </a:bodyPr>
          <a:lstStyle/>
          <a:p>
            <a:r>
              <a:rPr lang="en-US" sz="2400" dirty="0" smtClean="0"/>
              <a:t>Neural Networks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4360" y="2812059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UW DIRECT</a:t>
            </a:r>
          </a:p>
          <a:p>
            <a:r>
              <a:rPr lang="en-US" sz="2400" dirty="0" smtClean="0"/>
              <a:t>(Data Intensive Research Enabling Cutting-edge Tech)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94360" y="5446467"/>
            <a:ext cx="7772400" cy="757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Data Science Methods for Cutting-Edge Research (DSMCER)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255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8" y="3781337"/>
            <a:ext cx="4124512" cy="3076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The middle layers are ‘hidden’</a:t>
            </a:r>
          </a:p>
          <a:p>
            <a:pPr lvl="1"/>
            <a:r>
              <a:rPr lang="en-US" dirty="0" smtClean="0"/>
              <a:t>The output is a layer and may contain multiple nodes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400393" y="3027809"/>
            <a:ext cx="370106" cy="172122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81636" y="3334036"/>
            <a:ext cx="145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Hidden layers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8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8" y="3781337"/>
            <a:ext cx="4124512" cy="3076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Simple MLPs can be constructed for logic functions like AND, OR, NAND </a:t>
            </a:r>
            <a:r>
              <a:rPr lang="mr-IN" dirty="0" smtClean="0"/>
              <a:t>–</a:t>
            </a:r>
            <a:r>
              <a:rPr lang="en-US" dirty="0" smtClean="0"/>
              <a:t> “neural circuitry”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400393" y="3027809"/>
            <a:ext cx="370106" cy="172122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81636" y="3334036"/>
            <a:ext cx="145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Hidden layers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7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with MLPs</a:t>
            </a:r>
          </a:p>
          <a:p>
            <a:pPr lvl="1"/>
            <a:r>
              <a:rPr lang="en-US" dirty="0" smtClean="0"/>
              <a:t>If our output is incorrect by some </a:t>
            </a:r>
            <a:r>
              <a:rPr lang="en-US" dirty="0" err="1" smtClean="0"/>
              <a:t>Δ</a:t>
            </a:r>
            <a:r>
              <a:rPr lang="en-US" i="1" dirty="0" err="1" smtClean="0"/>
              <a:t>output</a:t>
            </a:r>
            <a:endParaRPr lang="en-US" dirty="0" smtClean="0"/>
          </a:p>
          <a:p>
            <a:pPr lvl="1"/>
            <a:r>
              <a:rPr lang="en-US" dirty="0" smtClean="0"/>
              <a:t>Ideally we want to find a </a:t>
            </a:r>
            <a:r>
              <a:rPr lang="en-US" dirty="0" err="1" smtClean="0"/>
              <a:t>Δ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</a:t>
            </a:r>
            <a:r>
              <a:rPr lang="en-US" dirty="0" smtClean="0"/>
              <a:t> that modifies output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 practice this is hard.  Why?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34671" y="4364528"/>
            <a:ext cx="5499847" cy="2374659"/>
            <a:chOff x="1734671" y="4364528"/>
            <a:chExt cx="5499847" cy="23746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0448" y="4364528"/>
              <a:ext cx="4554070" cy="223908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28247" y="6369855"/>
              <a:ext cx="2402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Random internet image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34671" y="5299404"/>
              <a:ext cx="641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Hint: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61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sigmoid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What if we had a smoother transition?</a:t>
            </a:r>
          </a:p>
          <a:p>
            <a:r>
              <a:rPr lang="en-US" dirty="0" smtClean="0"/>
              <a:t>The sigmoid function</a:t>
            </a:r>
          </a:p>
          <a:p>
            <a:pPr lvl="1"/>
            <a:r>
              <a:rPr lang="en-US" dirty="0" smtClean="0"/>
              <a:t>Outputs only values from 0 to 1</a:t>
            </a:r>
          </a:p>
          <a:p>
            <a:pPr lvl="1"/>
            <a:r>
              <a:rPr lang="en-US" dirty="0" smtClean="0"/>
              <a:t>Monotonic, increasing, differentiable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3878356"/>
            <a:ext cx="4064000" cy="2705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383324" y="4809919"/>
                <a:ext cx="1608646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24" y="4809919"/>
                <a:ext cx="1608646" cy="5250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244938" y="6488668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Wikipedia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4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Sigmoid neuron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Use the sigmoid as out activation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329002" y="2441816"/>
                <a:ext cx="1608646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02" y="2441816"/>
                <a:ext cx="1608646" cy="525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809451" y="2237325"/>
                <a:ext cx="302558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mr-I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451" y="2237325"/>
                <a:ext cx="3025588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2569304" y="3714996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304" y="3714996"/>
                <a:ext cx="3108928" cy="5765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814182" y="4721192"/>
            <a:ext cx="7515636" cy="1873553"/>
            <a:chOff x="1271524" y="4728124"/>
            <a:chExt cx="7515636" cy="1873553"/>
          </a:xfrm>
        </p:grpSpPr>
        <p:grpSp>
          <p:nvGrpSpPr>
            <p:cNvPr id="26" name="Group 2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>
                  <a:stCxn id="35" idx="6"/>
                  <a:endCxn id="36" idx="1"/>
                </p:cNvCxnSpPr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>
                  <a:endCxn id="35" idx="2"/>
                </p:cNvCxnSpPr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endCxn id="35" idx="2"/>
                </p:cNvCxnSpPr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1246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Sigmoid neuron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Use the sigmoid as out activation function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lvl="1"/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 smtClean="0"/>
                  <a:t> is a large positive number,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p>
                    </m:sSup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</a:rPr>
                      <m:t>1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is a large </a:t>
                </a:r>
                <a:r>
                  <a:rPr lang="en-US" dirty="0" smtClean="0"/>
                  <a:t>negative number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in the middle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 smtClean="0"/>
                  <a:t> varies smoothly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814182" y="2116095"/>
            <a:ext cx="7515636" cy="1873553"/>
            <a:chOff x="1271524" y="4728124"/>
            <a:chExt cx="7515636" cy="1873553"/>
          </a:xfrm>
        </p:grpSpPr>
        <p:grpSp>
          <p:nvGrpSpPr>
            <p:cNvPr id="26" name="Group 2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>
                  <a:stCxn id="35" idx="6"/>
                  <a:endCxn id="36" idx="1"/>
                </p:cNvCxnSpPr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>
                  <a:endCxn id="35" idx="2"/>
                </p:cNvCxnSpPr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endCxn id="35" idx="2"/>
                </p:cNvCxnSpPr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3952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sigmoid neurons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47" y="4033188"/>
            <a:ext cx="3644153" cy="271834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93699" y="2202481"/>
            <a:ext cx="7515636" cy="1873553"/>
            <a:chOff x="1271524" y="4728124"/>
            <a:chExt cx="7515636" cy="1873553"/>
          </a:xfrm>
        </p:grpSpPr>
        <p:grpSp>
          <p:nvGrpSpPr>
            <p:cNvPr id="6" name="Group 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Arrow Connector 24"/>
          <p:cNvCxnSpPr/>
          <p:nvPr/>
        </p:nvCxnSpPr>
        <p:spPr>
          <a:xfrm>
            <a:off x="2773828" y="3653303"/>
            <a:ext cx="2336054" cy="124142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50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This is a strictly ‘feed forward network’</a:t>
            </a:r>
          </a:p>
          <a:p>
            <a:pPr lvl="1"/>
            <a:r>
              <a:rPr lang="en-US" dirty="0" smtClean="0"/>
              <a:t>Layers only propagate forward in the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753" y="2623282"/>
            <a:ext cx="3821692" cy="2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9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Recurrent neural networks allow loops</a:t>
            </a:r>
          </a:p>
          <a:p>
            <a:pPr lvl="1"/>
            <a:r>
              <a:rPr lang="en-US" dirty="0" smtClean="0"/>
              <a:t>Loops allow for time delays</a:t>
            </a:r>
          </a:p>
          <a:p>
            <a:pPr lvl="1"/>
            <a:r>
              <a:rPr lang="en-US" dirty="0" smtClean="0"/>
              <a:t>Can be used for sequence prediction</a:t>
            </a:r>
          </a:p>
          <a:p>
            <a:pPr lvl="2"/>
            <a:r>
              <a:rPr lang="en-US" dirty="0" smtClean="0"/>
              <a:t>Not just in time</a:t>
            </a:r>
          </a:p>
          <a:p>
            <a:pPr lvl="2"/>
            <a:r>
              <a:rPr lang="en-US" dirty="0" smtClean="0"/>
              <a:t>Protein / DNA sequence, i.e.</a:t>
            </a:r>
          </a:p>
          <a:p>
            <a:pPr lvl="2"/>
            <a:r>
              <a:rPr lang="en-US" dirty="0" err="1" smtClean="0"/>
              <a:t>Heteropolymer</a:t>
            </a:r>
            <a:r>
              <a:rPr lang="en-US" dirty="0" smtClean="0"/>
              <a:t> sequence</a:t>
            </a:r>
          </a:p>
          <a:p>
            <a:pPr lvl="2"/>
            <a:r>
              <a:rPr lang="en-US" dirty="0" smtClean="0"/>
              <a:t>Structural states</a:t>
            </a:r>
          </a:p>
          <a:p>
            <a:pPr lvl="2"/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536" y="3119718"/>
            <a:ext cx="2575264" cy="2850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3892" y="6176345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Elman network, </a:t>
            </a:r>
            <a:r>
              <a:rPr lang="en-US" dirty="0" err="1" smtClean="0"/>
              <a:t>wikipedia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1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Input, hidden, output</a:t>
            </a:r>
          </a:p>
          <a:p>
            <a:pPr lvl="1"/>
            <a:r>
              <a:rPr lang="en-US" dirty="0" smtClean="0"/>
              <a:t>How many input nodes do we need?</a:t>
            </a:r>
          </a:p>
          <a:p>
            <a:pPr lvl="2"/>
            <a:r>
              <a:rPr lang="en-US" dirty="0" smtClean="0"/>
              <a:t>64 pixel by 64 pixel single channel input</a:t>
            </a:r>
          </a:p>
          <a:p>
            <a:pPr lvl="2"/>
            <a:r>
              <a:rPr lang="en-US" dirty="0"/>
              <a:t>64 pixel by 64 pixel </a:t>
            </a:r>
            <a:r>
              <a:rPr lang="en-US" dirty="0" smtClean="0"/>
              <a:t>multi-channel input</a:t>
            </a:r>
          </a:p>
          <a:p>
            <a:pPr lvl="1"/>
            <a:r>
              <a:rPr lang="en-US" dirty="0" smtClean="0"/>
              <a:t>Hidden layer count?</a:t>
            </a:r>
          </a:p>
          <a:p>
            <a:pPr lvl="1"/>
            <a:r>
              <a:rPr lang="en-US" dirty="0" smtClean="0"/>
              <a:t>Nodes per hidden layer?</a:t>
            </a:r>
          </a:p>
          <a:p>
            <a:pPr lvl="1"/>
            <a:r>
              <a:rPr lang="en-US" dirty="0" smtClean="0"/>
              <a:t>Output nodes?</a:t>
            </a:r>
          </a:p>
          <a:p>
            <a:pPr lvl="2"/>
            <a:r>
              <a:rPr lang="en-US" dirty="0" smtClean="0"/>
              <a:t>Structured or unstructured</a:t>
            </a:r>
          </a:p>
          <a:p>
            <a:pPr lvl="2"/>
            <a:r>
              <a:rPr lang="en-US" dirty="0" smtClean="0"/>
              <a:t>Structured, semi-structured, unstructured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Questions from last class?</a:t>
            </a:r>
          </a:p>
          <a:p>
            <a:endParaRPr lang="en-US" dirty="0" smtClean="0"/>
          </a:p>
          <a:p>
            <a:r>
              <a:rPr lang="en-US" dirty="0" smtClean="0"/>
              <a:t>Homework questions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Poster information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Let’s define a </a:t>
            </a:r>
            <a:r>
              <a:rPr lang="en-US" i="1" dirty="0" smtClean="0"/>
              <a:t>cost</a:t>
            </a:r>
            <a:r>
              <a:rPr lang="en-US" dirty="0" smtClean="0"/>
              <a:t> function that is our MSE</a:t>
            </a:r>
          </a:p>
          <a:p>
            <a:endParaRPr lang="en-US" dirty="0"/>
          </a:p>
          <a:p>
            <a:pPr lvl="1"/>
            <a:r>
              <a:rPr lang="en-US" dirty="0" smtClean="0"/>
              <a:t>Where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are the vectors of weights and biases collectively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is the number of training samples in set </a:t>
            </a:r>
            <a:r>
              <a:rPr lang="en-US" i="1" dirty="0"/>
              <a:t>x</a:t>
            </a:r>
            <a:endParaRPr lang="en-US" dirty="0" smtClean="0"/>
          </a:p>
          <a:p>
            <a:pPr lvl="1"/>
            <a:r>
              <a:rPr lang="en-US" i="1" dirty="0" smtClean="0"/>
              <a:t>a</a:t>
            </a:r>
            <a:r>
              <a:rPr lang="en-US" dirty="0" smtClean="0"/>
              <a:t> is the vector of predictions from our network</a:t>
            </a:r>
          </a:p>
          <a:p>
            <a:pPr lvl="1"/>
            <a:r>
              <a:rPr lang="en-US" i="1" dirty="0" smtClean="0"/>
              <a:t>y(x)</a:t>
            </a:r>
            <a:r>
              <a:rPr lang="en-US" dirty="0" smtClean="0"/>
              <a:t> is the vector of labels (i.e. training observations)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Our goal in learning is minimize this </a:t>
            </a:r>
            <a:r>
              <a:rPr lang="en-US" i="1" dirty="0" smtClean="0"/>
              <a:t>cost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138081" y="2191871"/>
                <a:ext cx="4652683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MSE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)≡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081" y="2191871"/>
                <a:ext cx="4652683" cy="6721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17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1917700"/>
            <a:ext cx="45212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6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83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5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7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4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Proposed by Frank Rosenblatt in early 1960s</a:t>
            </a:r>
          </a:p>
          <a:p>
            <a:r>
              <a:rPr lang="en-US" dirty="0" smtClean="0"/>
              <a:t>First type of `artificial neuron`</a:t>
            </a:r>
          </a:p>
          <a:p>
            <a:pPr lvl="1"/>
            <a:r>
              <a:rPr lang="en-US" dirty="0" smtClean="0"/>
              <a:t>Takes </a:t>
            </a:r>
            <a:r>
              <a:rPr lang="en-US" i="1" dirty="0" smtClean="0"/>
              <a:t>n</a:t>
            </a:r>
            <a:r>
              <a:rPr lang="en-US" dirty="0" smtClean="0"/>
              <a:t> binary inputs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Generates one binary output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615" y="2205317"/>
            <a:ext cx="1395789" cy="1815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6824" y="3778624"/>
            <a:ext cx="36420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x</a:t>
            </a:r>
            <a:r>
              <a:rPr lang="en-US" i="1" baseline="-25000" dirty="0" smtClean="0"/>
              <a:t>1</a:t>
            </a:r>
          </a:p>
          <a:p>
            <a:r>
              <a:rPr lang="en-US" i="1" dirty="0" smtClean="0"/>
              <a:t>x</a:t>
            </a:r>
            <a:r>
              <a:rPr lang="en-US" i="1" baseline="-25000" dirty="0"/>
              <a:t>2</a:t>
            </a:r>
          </a:p>
          <a:p>
            <a:r>
              <a:rPr lang="en-US" i="1" dirty="0" smtClean="0"/>
              <a:t>x</a:t>
            </a:r>
            <a:r>
              <a:rPr lang="en-US" i="1" baseline="-25000" dirty="0" smtClean="0"/>
              <a:t>3</a:t>
            </a:r>
            <a:endParaRPr lang="en-US" i="1" baseline="-25000" dirty="0"/>
          </a:p>
          <a:p>
            <a:r>
              <a:rPr lang="en-US" i="1" dirty="0" smtClean="0"/>
              <a:t>x</a:t>
            </a:r>
            <a:r>
              <a:rPr lang="en-US" i="1" baseline="-25000" dirty="0" smtClean="0"/>
              <a:t>4</a:t>
            </a:r>
          </a:p>
          <a:p>
            <a:r>
              <a:rPr lang="mr-IN" i="1" baseline="-25000" dirty="0" smtClean="0"/>
              <a:t>…</a:t>
            </a:r>
            <a:endParaRPr lang="en-US" i="1" baseline="-25000" dirty="0"/>
          </a:p>
          <a:p>
            <a:r>
              <a:rPr lang="en-US" i="1" dirty="0" err="1" smtClean="0"/>
              <a:t>x</a:t>
            </a:r>
            <a:r>
              <a:rPr lang="en-US" i="1" baseline="-25000" dirty="0" err="1" smtClean="0"/>
              <a:t>n</a:t>
            </a:r>
            <a:endParaRPr lang="en-US" i="1" baseline="-25000" dirty="0"/>
          </a:p>
          <a:p>
            <a:endParaRPr lang="en-US" i="1" baseline="-250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11367" y="4020670"/>
            <a:ext cx="4002165" cy="1298626"/>
            <a:chOff x="1211367" y="4020670"/>
            <a:chExt cx="4002165" cy="1298626"/>
          </a:xfrm>
        </p:grpSpPr>
        <p:sp>
          <p:nvSpPr>
            <p:cNvPr id="6" name="Oval 5"/>
            <p:cNvSpPr/>
            <p:nvPr/>
          </p:nvSpPr>
          <p:spPr>
            <a:xfrm>
              <a:off x="2272553" y="4191354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87665" y="446388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211367" y="4020670"/>
              <a:ext cx="1101527" cy="6278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7" idx="1"/>
            </p:cNvCxnSpPr>
            <p:nvPr/>
          </p:nvCxnSpPr>
          <p:spPr>
            <a:xfrm>
              <a:off x="3186953" y="4648554"/>
              <a:ext cx="12007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6" idx="2"/>
            </p:cNvCxnSpPr>
            <p:nvPr/>
          </p:nvCxnSpPr>
          <p:spPr>
            <a:xfrm>
              <a:off x="1211367" y="4334076"/>
              <a:ext cx="1061186" cy="314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211367" y="4601512"/>
              <a:ext cx="1020845" cy="465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6" idx="2"/>
            </p:cNvCxnSpPr>
            <p:nvPr/>
          </p:nvCxnSpPr>
          <p:spPr>
            <a:xfrm flipV="1">
              <a:off x="1211367" y="4648554"/>
              <a:ext cx="1061186" cy="2236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1211367" y="4648018"/>
              <a:ext cx="1061186" cy="6712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128899" y="3751730"/>
            <a:ext cx="584753" cy="1450822"/>
            <a:chOff x="1128899" y="3751730"/>
            <a:chExt cx="584753" cy="1450822"/>
          </a:xfrm>
        </p:grpSpPr>
        <p:sp>
          <p:nvSpPr>
            <p:cNvPr id="22" name="TextBox 21"/>
            <p:cNvSpPr txBox="1"/>
            <p:nvPr/>
          </p:nvSpPr>
          <p:spPr>
            <a:xfrm>
              <a:off x="1285330" y="375173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17242" y="4052227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/>
                <a:t>2</a:t>
              </a:r>
              <a:endParaRPr lang="en-US" i="1" baseline="-25000" dirty="0" smtClean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79733" y="4273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43992" y="450457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/>
                <a:t>4</a:t>
              </a:r>
              <a:endParaRPr lang="en-US" i="1" baseline="-25000" dirty="0" smtClean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28899" y="483322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w</a:t>
              </a:r>
              <a:r>
                <a:rPr lang="en-US" i="1" baseline="-25000" dirty="0" err="1" smtClean="0"/>
                <a:t>n</a:t>
              </a:r>
              <a:endParaRPr lang="en-US" i="1" baseline="-25000" dirty="0" smtClean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287646" y="4369783"/>
                <a:ext cx="856645" cy="512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46" y="4369783"/>
                <a:ext cx="856645" cy="512128"/>
              </a:xfrm>
              <a:prstGeom prst="rect">
                <a:avLst/>
              </a:prstGeom>
              <a:blipFill rotWithShape="0">
                <a:blip r:embed="rId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5213532" y="4077679"/>
                <a:ext cx="2723438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if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≤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threshold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charset="0"/>
                                </a:rPr>
                                <m:t>if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threshold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532" y="4077679"/>
                <a:ext cx="2723438" cy="124854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14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 molecular example, using this molecule:</a:t>
            </a:r>
          </a:p>
          <a:p>
            <a:pPr lvl="1"/>
            <a:r>
              <a:rPr lang="en-US" dirty="0" smtClean="0"/>
              <a:t>Should I have more coffee?</a:t>
            </a:r>
          </a:p>
          <a:p>
            <a:pPr lvl="2"/>
            <a:r>
              <a:rPr lang="en-US" dirty="0" smtClean="0"/>
              <a:t>Output is 0 (no) or 1 (yes)</a:t>
            </a:r>
          </a:p>
          <a:p>
            <a:pPr lvl="2"/>
            <a:r>
              <a:rPr lang="en-US" dirty="0" smtClean="0"/>
              <a:t>Inputs</a:t>
            </a:r>
          </a:p>
          <a:p>
            <a:pPr lvl="3"/>
            <a:r>
              <a:rPr lang="en-US" dirty="0" smtClean="0"/>
              <a:t>Do I currently have a coffee in my hand?</a:t>
            </a:r>
          </a:p>
          <a:p>
            <a:pPr lvl="3"/>
            <a:r>
              <a:rPr lang="en-US" dirty="0" smtClean="0"/>
              <a:t>Has it been two hours since my last coffee?</a:t>
            </a:r>
          </a:p>
          <a:p>
            <a:pPr lvl="3"/>
            <a:r>
              <a:rPr lang="en-US" dirty="0" smtClean="0"/>
              <a:t>Is it too close to sleepy time?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29" y="1900121"/>
            <a:ext cx="1329765" cy="1293499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92445" y="4717442"/>
            <a:ext cx="8794487" cy="1466955"/>
            <a:chOff x="92445" y="4717442"/>
            <a:chExt cx="8794487" cy="1466955"/>
          </a:xfrm>
        </p:grpSpPr>
        <p:sp>
          <p:nvSpPr>
            <p:cNvPr id="28" name="TextBox 27"/>
            <p:cNvSpPr txBox="1"/>
            <p:nvPr/>
          </p:nvSpPr>
          <p:spPr>
            <a:xfrm>
              <a:off x="92445" y="4717442"/>
              <a:ext cx="279768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Don’t have coffee now?    </a:t>
              </a:r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dirty="0" smtClean="0"/>
                <a:t>Last coffee &gt; 2 </a:t>
              </a:r>
              <a:r>
                <a:rPr lang="en-US" dirty="0" err="1" smtClean="0"/>
                <a:t>hrs</a:t>
              </a:r>
              <a:r>
                <a:rPr lang="en-US" dirty="0" smtClean="0"/>
                <a:t>?            </a:t>
              </a:r>
              <a:r>
                <a:rPr lang="en-US" i="1" dirty="0" smtClean="0"/>
                <a:t>x</a:t>
              </a:r>
              <a:r>
                <a:rPr lang="en-US" i="1" baseline="-25000" dirty="0" smtClean="0"/>
                <a:t>2</a:t>
              </a:r>
              <a:endParaRPr lang="en-US" i="1" baseline="-25000" dirty="0"/>
            </a:p>
            <a:p>
              <a:r>
                <a:rPr lang="en-US" dirty="0" smtClean="0"/>
                <a:t>Earlier than 6 pm?            </a:t>
              </a:r>
              <a:r>
                <a:rPr lang="en-US" i="1" dirty="0" smtClean="0"/>
                <a:t> 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3933992" y="5104956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62782" y="519079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2872806" y="4934272"/>
              <a:ext cx="1101527" cy="6278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5" idx="6"/>
              <a:endCxn id="36" idx="1"/>
            </p:cNvCxnSpPr>
            <p:nvPr/>
          </p:nvCxnSpPr>
          <p:spPr>
            <a:xfrm>
              <a:off x="4848392" y="5562156"/>
              <a:ext cx="12007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3949085" y="5283385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085" y="5283385"/>
                  <a:ext cx="856645" cy="5121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163494" y="4935850"/>
                  <a:ext cx="2723438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3494" y="4935850"/>
                  <a:ext cx="2723438" cy="12485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>
              <a:endCxn id="47" idx="1"/>
            </p:cNvCxnSpPr>
            <p:nvPr/>
          </p:nvCxnSpPr>
          <p:spPr>
            <a:xfrm>
              <a:off x="2835218" y="5248213"/>
              <a:ext cx="1113867" cy="291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endCxn id="33" idx="2"/>
            </p:cNvCxnSpPr>
            <p:nvPr/>
          </p:nvCxnSpPr>
          <p:spPr>
            <a:xfrm>
              <a:off x="2881621" y="5536532"/>
              <a:ext cx="1052371" cy="256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457199" y="5750004"/>
            <a:ext cx="2236230" cy="1107996"/>
            <a:chOff x="457199" y="5750004"/>
            <a:chExt cx="2236230" cy="1107996"/>
          </a:xfrm>
        </p:grpSpPr>
        <p:sp>
          <p:nvSpPr>
            <p:cNvPr id="98" name="TextBox 97"/>
            <p:cNvSpPr txBox="1"/>
            <p:nvPr/>
          </p:nvSpPr>
          <p:spPr>
            <a:xfrm>
              <a:off x="457199" y="5750004"/>
              <a:ext cx="75693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1</a:t>
              </a:r>
              <a:r>
                <a:rPr lang="en-US" dirty="0" smtClean="0"/>
                <a:t> = ?</a:t>
              </a:r>
            </a:p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/>
                <a:t>= ?</a:t>
              </a:r>
              <a:endParaRPr lang="en-US" i="1" baseline="-25000" dirty="0"/>
            </a:p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3</a:t>
              </a:r>
              <a:r>
                <a:rPr lang="en-US" dirty="0" smtClean="0"/>
                <a:t> </a:t>
              </a:r>
              <a:r>
                <a:rPr lang="en-US" dirty="0"/>
                <a:t>= ?</a:t>
              </a:r>
              <a:endParaRPr lang="en-US" i="1" baseline="-25000" dirty="0"/>
            </a:p>
            <a:p>
              <a:endParaRPr lang="en-US" i="1" baseline="-25000" dirty="0" smtClean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280670" y="6019356"/>
              <a:ext cx="1412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threshold = ?</a:t>
              </a:r>
              <a:endParaRPr lang="en-US" dirty="0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3281082" y="6388688"/>
            <a:ext cx="24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Let’s work the example!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0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2800"/>
            <a:ext cx="4546600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29272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657600" y="3617259"/>
            <a:ext cx="2151529" cy="10623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3377" y="4944035"/>
            <a:ext cx="3321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for each perceptron there is still only one output, but it is fed into multiple other </a:t>
            </a:r>
            <a:r>
              <a:rPr lang="en-US" dirty="0" err="1" smtClean="0"/>
              <a:t>perceptrons</a:t>
            </a:r>
            <a:r>
              <a:rPr lang="en-US" dirty="0" smtClean="0"/>
              <a:t> in the next layer.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4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2800"/>
            <a:ext cx="4546600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29272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657600" y="3617259"/>
            <a:ext cx="2151529" cy="10623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199" y="4292952"/>
            <a:ext cx="3886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 1 makes very simple decisions based on the raw inputs.</a:t>
            </a:r>
          </a:p>
          <a:p>
            <a:endParaRPr lang="en-US" dirty="0"/>
          </a:p>
          <a:p>
            <a:r>
              <a:rPr lang="en-US" dirty="0" smtClean="0"/>
              <a:t>Layer 2 makes abstract and complex decisions based on the layer 1’s results.</a:t>
            </a:r>
          </a:p>
          <a:p>
            <a:endParaRPr lang="en-US" dirty="0" smtClean="0"/>
          </a:p>
          <a:p>
            <a:r>
              <a:rPr lang="en-US" dirty="0" smtClean="0"/>
              <a:t>Can layer 2 access the raw inputs?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The dot product of two vectors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the context of a perceptron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958353" y="2339789"/>
                <a:ext cx="302558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mr-I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53" y="2339789"/>
                <a:ext cx="3025588" cy="10204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006927" y="4666130"/>
            <a:ext cx="7130146" cy="1873553"/>
            <a:chOff x="806824" y="3751730"/>
            <a:chExt cx="7130146" cy="1873553"/>
          </a:xfrm>
        </p:grpSpPr>
        <p:sp>
          <p:nvSpPr>
            <p:cNvPr id="5" name="TextBox 4"/>
            <p:cNvSpPr txBox="1"/>
            <p:nvPr/>
          </p:nvSpPr>
          <p:spPr>
            <a:xfrm>
              <a:off x="806824" y="3778624"/>
              <a:ext cx="364202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/>
                <a:t>2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4</a:t>
              </a:r>
            </a:p>
            <a:p>
              <a:r>
                <a:rPr lang="mr-IN" i="1" baseline="-25000" dirty="0" smtClean="0"/>
                <a:t>…</a:t>
              </a:r>
              <a:endParaRPr lang="en-US" i="1" baseline="-25000" dirty="0"/>
            </a:p>
            <a:p>
              <a:r>
                <a:rPr lang="en-US" i="1" dirty="0" err="1" smtClean="0"/>
                <a:t>x</a:t>
              </a:r>
              <a:r>
                <a:rPr lang="en-US" i="1" baseline="-25000" dirty="0" err="1" smtClean="0"/>
                <a:t>n</a:t>
              </a:r>
              <a:endParaRPr lang="en-US" i="1" baseline="-25000" dirty="0"/>
            </a:p>
            <a:p>
              <a:endParaRPr lang="en-US" i="1" baseline="-25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11367" y="4020670"/>
              <a:ext cx="4002165" cy="1298626"/>
              <a:chOff x="1211367" y="4020670"/>
              <a:chExt cx="4002165" cy="1298626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272553" y="4191354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387665" y="446388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output</a:t>
                </a:r>
                <a:endParaRPr lang="en-US" dirty="0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1211367" y="4020670"/>
                <a:ext cx="1101527" cy="6278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9" idx="6"/>
                <a:endCxn id="10" idx="1"/>
              </p:cNvCxnSpPr>
              <p:nvPr/>
            </p:nvCxnSpPr>
            <p:spPr>
              <a:xfrm>
                <a:off x="3186953" y="4648554"/>
                <a:ext cx="12007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endCxn id="9" idx="2"/>
              </p:cNvCxnSpPr>
              <p:nvPr/>
            </p:nvCxnSpPr>
            <p:spPr>
              <a:xfrm>
                <a:off x="1211367" y="4334076"/>
                <a:ext cx="1061186" cy="3144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1211367" y="4601512"/>
                <a:ext cx="1020845" cy="465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endCxn id="9" idx="2"/>
              </p:cNvCxnSpPr>
              <p:nvPr/>
            </p:nvCxnSpPr>
            <p:spPr>
              <a:xfrm flipV="1">
                <a:off x="1211367" y="4648554"/>
                <a:ext cx="1061186" cy="2236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V="1">
                <a:off x="1211367" y="4648018"/>
                <a:ext cx="1061186" cy="671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1128899" y="3751730"/>
              <a:ext cx="584753" cy="1450822"/>
              <a:chOff x="1128899" y="3751730"/>
              <a:chExt cx="584753" cy="145082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285330" y="375173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217242" y="4052227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2</a:t>
                </a:r>
                <a:endParaRPr lang="en-US" i="1" baseline="-25000" dirty="0" smtClean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179733" y="427340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3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143992" y="4504572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4</a:t>
                </a:r>
                <a:endParaRPr lang="en-US" i="1" baseline="-25000" dirty="0" smtClean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28899" y="483322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w</a:t>
                </a:r>
                <a:r>
                  <a:rPr lang="en-US" i="1" baseline="-25000" dirty="0" err="1" smtClean="0"/>
                  <a:t>n</a:t>
                </a:r>
                <a:endParaRPr lang="en-US" i="1" baseline="-25000" dirty="0" smtClean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213532" y="4077679"/>
                  <a:ext cx="2723438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532" y="4077679"/>
                  <a:ext cx="2723438" cy="12485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58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Modifying the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Let’s rewrite the perception equation in terms of </a:t>
            </a:r>
            <a:r>
              <a:rPr lang="en-US" i="1" dirty="0" smtClean="0"/>
              <a:t>bias</a:t>
            </a:r>
          </a:p>
          <a:p>
            <a:endParaRPr lang="en-US" i="1" dirty="0"/>
          </a:p>
          <a:p>
            <a:pPr lvl="1"/>
            <a:r>
              <a:rPr lang="en-US" dirty="0" smtClean="0"/>
              <a:t>Bias is effectively how easy it is to trigger a 1 (or fire)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0715" y="4191354"/>
            <a:ext cx="6427774" cy="1873553"/>
            <a:chOff x="806824" y="3751730"/>
            <a:chExt cx="6427774" cy="1873553"/>
          </a:xfrm>
        </p:grpSpPr>
        <p:sp>
          <p:nvSpPr>
            <p:cNvPr id="5" name="TextBox 4"/>
            <p:cNvSpPr txBox="1"/>
            <p:nvPr/>
          </p:nvSpPr>
          <p:spPr>
            <a:xfrm>
              <a:off x="806824" y="3778624"/>
              <a:ext cx="364202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/>
                <a:t>2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4</a:t>
              </a:r>
            </a:p>
            <a:p>
              <a:r>
                <a:rPr lang="mr-IN" i="1" baseline="-25000" dirty="0" smtClean="0"/>
                <a:t>…</a:t>
              </a:r>
              <a:endParaRPr lang="en-US" i="1" baseline="-25000" dirty="0"/>
            </a:p>
            <a:p>
              <a:r>
                <a:rPr lang="en-US" i="1" dirty="0" err="1" smtClean="0"/>
                <a:t>x</a:t>
              </a:r>
              <a:r>
                <a:rPr lang="en-US" i="1" baseline="-25000" dirty="0" err="1" smtClean="0"/>
                <a:t>n</a:t>
              </a:r>
              <a:endParaRPr lang="en-US" i="1" baseline="-25000" dirty="0"/>
            </a:p>
            <a:p>
              <a:endParaRPr lang="en-US" i="1" baseline="-25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11367" y="4020670"/>
              <a:ext cx="4002165" cy="1298626"/>
              <a:chOff x="1211367" y="4020670"/>
              <a:chExt cx="4002165" cy="1298626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272553" y="4191354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387665" y="446388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output</a:t>
                </a:r>
                <a:endParaRPr lang="en-US" dirty="0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1211367" y="4020670"/>
                <a:ext cx="1101527" cy="6278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11" idx="6"/>
                <a:endCxn id="12" idx="1"/>
              </p:cNvCxnSpPr>
              <p:nvPr/>
            </p:nvCxnSpPr>
            <p:spPr>
              <a:xfrm>
                <a:off x="3186953" y="4648554"/>
                <a:ext cx="12007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endCxn id="11" idx="2"/>
              </p:cNvCxnSpPr>
              <p:nvPr/>
            </p:nvCxnSpPr>
            <p:spPr>
              <a:xfrm>
                <a:off x="1211367" y="4334076"/>
                <a:ext cx="1061186" cy="3144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1211367" y="4601512"/>
                <a:ext cx="1020845" cy="465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endCxn id="11" idx="2"/>
              </p:cNvCxnSpPr>
              <p:nvPr/>
            </p:nvCxnSpPr>
            <p:spPr>
              <a:xfrm flipV="1">
                <a:off x="1211367" y="4648554"/>
                <a:ext cx="1061186" cy="2236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1211367" y="4648018"/>
                <a:ext cx="1061186" cy="671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1128899" y="3751730"/>
              <a:ext cx="584753" cy="1450822"/>
              <a:chOff x="1128899" y="3751730"/>
              <a:chExt cx="584753" cy="145082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285330" y="375173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1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17242" y="4052227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2</a:t>
                </a:r>
                <a:endParaRPr lang="en-US" i="1" baseline="-25000" dirty="0" smtClean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79733" y="427340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3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143992" y="4504572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4</a:t>
                </a:r>
                <a:endParaRPr lang="en-US" i="1" baseline="-25000" dirty="0" smtClean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28899" y="483322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w</a:t>
                </a:r>
                <a:r>
                  <a:rPr lang="en-US" i="1" baseline="-25000" dirty="0" err="1" smtClean="0"/>
                  <a:t>n</a:t>
                </a:r>
                <a:endParaRPr lang="en-US" i="1" baseline="-25000" dirty="0" smtClean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213532" y="4333801"/>
                  <a:ext cx="20210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≤0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532" y="4333801"/>
                  <a:ext cx="2021066" cy="61786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2486103" y="2593296"/>
                <a:ext cx="2339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bias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= 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</a:rPr>
                        <m:t> ≡−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threshold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03" y="2593296"/>
                <a:ext cx="2339038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083" t="-143478" r="-2083" b="-17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5691283" y="2450849"/>
                <a:ext cx="2514600" cy="649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(The symbol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</m:oMath>
                </a14:m>
                <a:r>
                  <a:rPr lang="en-US" dirty="0" smtClean="0"/>
                  <a:t> means equal by definition)</a:t>
                </a:r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283" y="2450849"/>
                <a:ext cx="2514600" cy="649202"/>
              </a:xfrm>
              <a:prstGeom prst="rect">
                <a:avLst/>
              </a:prstGeom>
              <a:blipFill rotWithShape="0">
                <a:blip r:embed="rId6"/>
                <a:stretch>
                  <a:fillRect l="-2184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93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3352800"/>
            <a:ext cx="4699000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In literature, input are treated as a layer itself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3" y="259115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666378" y="3814638"/>
            <a:ext cx="3905622" cy="133669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97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95000"/>
              <a:lumOff val="5000"/>
            </a:schemeClr>
          </a:solidFill>
          <a:tailEnd type="triangle" w="lg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19246</TotalTime>
  <Words>1280</Words>
  <Application>Microsoft Macintosh PowerPoint</Application>
  <PresentationFormat>On-screen Show (4:3)</PresentationFormat>
  <Paragraphs>254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Cambria Math</vt:lpstr>
      <vt:lpstr>Mangal</vt:lpstr>
      <vt:lpstr>Arial</vt:lpstr>
      <vt:lpstr>Office Theme</vt:lpstr>
      <vt:lpstr>Neural Networks</vt:lpstr>
      <vt:lpstr>Review?</vt:lpstr>
      <vt:lpstr>Perceptrons</vt:lpstr>
      <vt:lpstr>Perceptrons</vt:lpstr>
      <vt:lpstr>Multilayer Perceptron</vt:lpstr>
      <vt:lpstr>Multilayer Perceptron</vt:lpstr>
      <vt:lpstr>Recall…</vt:lpstr>
      <vt:lpstr>Modifying the perceptron</vt:lpstr>
      <vt:lpstr>Multilayer Perceptron</vt:lpstr>
      <vt:lpstr>Multilayer Perceptron</vt:lpstr>
      <vt:lpstr>Multilayer Perceptron</vt:lpstr>
      <vt:lpstr>Multilayer Perceptron</vt:lpstr>
      <vt:lpstr>The sigmoid function</vt:lpstr>
      <vt:lpstr>Sigmoid neuron</vt:lpstr>
      <vt:lpstr>Sigmoid neuron</vt:lpstr>
      <vt:lpstr>Neural network</vt:lpstr>
      <vt:lpstr>Neural network</vt:lpstr>
      <vt:lpstr>Neural network</vt:lpstr>
      <vt:lpstr>Neural network structure</vt:lpstr>
      <vt:lpstr>Learning in neural networks</vt:lpstr>
      <vt:lpstr>Learning in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Beck</cp:lastModifiedBy>
  <cp:revision>658</cp:revision>
  <cp:lastPrinted>2018-01-04T18:38:40Z</cp:lastPrinted>
  <dcterms:created xsi:type="dcterms:W3CDTF">2015-01-21T04:58:27Z</dcterms:created>
  <dcterms:modified xsi:type="dcterms:W3CDTF">2018-03-05T20:40:38Z</dcterms:modified>
</cp:coreProperties>
</file>